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7"/>
  </p:notesMasterIdLst>
  <p:sldIdLst>
    <p:sldId id="256" r:id="rId2"/>
    <p:sldId id="286" r:id="rId3"/>
    <p:sldId id="257" r:id="rId4"/>
    <p:sldId id="287" r:id="rId5"/>
    <p:sldId id="290" r:id="rId6"/>
    <p:sldId id="264" r:id="rId7"/>
    <p:sldId id="292" r:id="rId8"/>
    <p:sldId id="303" r:id="rId9"/>
    <p:sldId id="304" r:id="rId10"/>
    <p:sldId id="305" r:id="rId11"/>
    <p:sldId id="306" r:id="rId12"/>
    <p:sldId id="307" r:id="rId13"/>
    <p:sldId id="308" r:id="rId14"/>
    <p:sldId id="302" r:id="rId15"/>
    <p:sldId id="311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12" r:id="rId25"/>
    <p:sldId id="327" r:id="rId26"/>
    <p:sldId id="325" r:id="rId27"/>
    <p:sldId id="329" r:id="rId28"/>
    <p:sldId id="331" r:id="rId29"/>
    <p:sldId id="332" r:id="rId30"/>
    <p:sldId id="333" r:id="rId31"/>
    <p:sldId id="334" r:id="rId32"/>
    <p:sldId id="335" r:id="rId33"/>
    <p:sldId id="328" r:id="rId34"/>
    <p:sldId id="323" r:id="rId35"/>
    <p:sldId id="259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1797B339-BA6B-4F67-AD75-6E7D7270303C}">
          <p14:sldIdLst>
            <p14:sldId id="256"/>
            <p14:sldId id="286"/>
          </p14:sldIdLst>
        </p14:section>
        <p14:section name="Introduction" id="{5D8EE540-99C6-4B3C-B288-0D9F6B7E08A2}">
          <p14:sldIdLst>
            <p14:sldId id="257"/>
            <p14:sldId id="287"/>
            <p14:sldId id="290"/>
            <p14:sldId id="264"/>
          </p14:sldIdLst>
        </p14:section>
        <p14:section name="Powershell Basics" id="{8625946E-BCDB-479B-BCDD-C7456541CEFB}">
          <p14:sldIdLst>
            <p14:sldId id="292"/>
            <p14:sldId id="303"/>
            <p14:sldId id="304"/>
            <p14:sldId id="305"/>
            <p14:sldId id="306"/>
            <p14:sldId id="307"/>
            <p14:sldId id="308"/>
            <p14:sldId id="302"/>
          </p14:sldIdLst>
        </p14:section>
        <p14:section name="Basic Automation" id="{E2C33E24-1819-4551-9638-2DDBE3673BA7}">
          <p14:sldIdLst>
            <p14:sldId id="311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12"/>
          </p14:sldIdLst>
        </p14:section>
        <p14:section name="Advanced Automation" id="{576DDBB7-CE2A-4F01-B1E4-87037AED7E0B}">
          <p14:sldIdLst>
            <p14:sldId id="327"/>
            <p14:sldId id="325"/>
            <p14:sldId id="329"/>
            <p14:sldId id="331"/>
            <p14:sldId id="332"/>
            <p14:sldId id="333"/>
            <p14:sldId id="334"/>
            <p14:sldId id="335"/>
            <p14:sldId id="328"/>
          </p14:sldIdLst>
        </p14:section>
        <p14:section name="Thank you!" id="{E40CBC17-E83E-4ABB-97D2-C5F7B3462B18}">
          <p14:sldIdLst>
            <p14:sldId id="323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314"/>
    <a:srgbClr val="0F28DF"/>
    <a:srgbClr val="367BF0"/>
    <a:srgbClr val="3678B8"/>
    <a:srgbClr val="BFD6D2"/>
    <a:srgbClr val="BCD9C0"/>
    <a:srgbClr val="F5E7E6"/>
    <a:srgbClr val="99D2EB"/>
    <a:srgbClr val="267AC3"/>
    <a:srgbClr val="247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0" autoAdjust="0"/>
    <p:restoredTop sz="96247" autoAdjust="0"/>
  </p:normalViewPr>
  <p:slideViewPr>
    <p:cSldViewPr snapToGrid="0">
      <p:cViewPr>
        <p:scale>
          <a:sx n="50" d="100"/>
          <a:sy n="50" d="100"/>
        </p:scale>
        <p:origin x="2718" y="132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BBBA5-FB06-46B4-8DE6-CC430CEBD54C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3FE34-6047-46AA-BEDF-9441DE064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80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3FE34-6047-46AA-BEDF-9441DE0641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4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6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9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6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1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2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4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6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5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4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A45B4A-6B61-4C25-8517-B25B5429A83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BE03C8-8CC5-4924-BB7D-4E727A184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3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https://www.tinyurl.com/SP-Blog" TargetMode="External"/><Relationship Id="rId7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dbatools.io/" TargetMode="External"/><Relationship Id="rId5" Type="http://schemas.openxmlformats.org/officeDocument/2006/relationships/hyperlink" Target="aka.ms/tsug" TargetMode="External"/><Relationship Id="rId4" Type="http://schemas.openxmlformats.org/officeDocument/2006/relationships/hyperlink" Target="https://www.tinyurl.com/SP-CheckSe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ngall.com/tape-png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image" Target="../media/image10.png"/><Relationship Id="rId10" Type="http://schemas.openxmlformats.org/officeDocument/2006/relationships/slide" Target="slide34.xml"/><Relationship Id="rId4" Type="http://schemas.openxmlformats.org/officeDocument/2006/relationships/slide" Target="slide7.xml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518" y="4336329"/>
            <a:ext cx="11686401" cy="2207465"/>
          </a:xfrm>
          <a:noFill/>
          <a:effectLst>
            <a:softEdge rad="317500"/>
          </a:effectLst>
        </p:spPr>
        <p:txBody>
          <a:bodyPr anchor="b">
            <a:normAutofit fontScale="90000"/>
          </a:bodyPr>
          <a:lstStyle/>
          <a:p>
            <a:pPr algn="l"/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OCR A Extended" panose="02010509020102010303" pitchFamily="50" charset="0"/>
              </a:rPr>
              <a:t>Intro to PowerShell Automation for the SQL Server DBA</a:t>
            </a:r>
            <a:endParaRPr lang="en-US" b="1" i="1" dirty="0">
              <a:solidFill>
                <a:schemeClr val="accent2">
                  <a:lumMod val="60000"/>
                  <a:lumOff val="40000"/>
                </a:schemeClr>
              </a:solidFill>
              <a:latin typeface="OCR A Extended" panose="02010509020102010303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51" y="210510"/>
            <a:ext cx="11846656" cy="3088871"/>
          </a:xfrm>
          <a:noFill/>
          <a:effectLst>
            <a:softEdge rad="63500"/>
          </a:effectLst>
        </p:spPr>
        <p:txBody>
          <a:bodyPr>
            <a:normAutofit fontScale="92500"/>
          </a:bodyPr>
          <a:lstStyle/>
          <a:p>
            <a:pPr algn="l"/>
            <a:r>
              <a:rPr lang="en-US" sz="4800" b="1" dirty="0">
                <a:solidFill>
                  <a:schemeClr val="bg1"/>
                </a:solidFill>
                <a:latin typeface="OCR A Extended" panose="02010509020102010303" pitchFamily="50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David Seis – DBA</a:t>
            </a:r>
          </a:p>
          <a:p>
            <a:pPr algn="l"/>
            <a:r>
              <a:rPr lang="en-US" sz="4800" b="1" dirty="0">
                <a:solidFill>
                  <a:schemeClr val="bg1"/>
                </a:solidFill>
                <a:latin typeface="OCR A Extended" panose="02010509020102010303" pitchFamily="50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Straight Path I.T. Solutions, LLC.</a:t>
            </a:r>
          </a:p>
          <a:p>
            <a:pPr algn="l"/>
            <a:r>
              <a:rPr lang="en-US" sz="4800" b="1" dirty="0">
                <a:solidFill>
                  <a:schemeClr val="bg1"/>
                </a:solidFill>
                <a:latin typeface="OCR A Extended" panose="02010509020102010303" pitchFamily="50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SQL Saturday South Florida </a:t>
            </a:r>
          </a:p>
          <a:p>
            <a:pPr algn="l"/>
            <a:r>
              <a:rPr lang="en-US" sz="4800" b="1" dirty="0">
                <a:solidFill>
                  <a:schemeClr val="bg1"/>
                </a:solidFill>
                <a:latin typeface="OCR A Extended" panose="02010509020102010303" pitchFamily="50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6-29-2024</a:t>
            </a:r>
          </a:p>
        </p:txBody>
      </p:sp>
    </p:spTree>
    <p:extLst>
      <p:ext uri="{BB962C8B-B14F-4D97-AF65-F5344CB8AC3E}">
        <p14:creationId xmlns:p14="http://schemas.microsoft.com/office/powerpoint/2010/main" val="1162543760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13BAE496-EF7C-87D4-CFFA-E6F6B85CB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94293" y="1632050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CCDF77ED-B7C1-0E4D-E351-18C4C1172042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962926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D87229A1-8FEE-DEC3-8B95-C5F19E87F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36071" y="1629581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DFBB6110-4719-A529-3055-34E2D74FFBC1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3504361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72FE2118-1C42-FC45-3A66-2B1F9CA51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52209" y="1643788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DE193122-3626-A68D-5FB9-D6689BB8E63A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615978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19A18D7B-DFDA-FFBC-CF8D-7C712061E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73147" y="1657292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EC83AA00-FC99-417E-A4EF-46D5903709DE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4326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647506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2274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3963774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he Matrix's Bullet Time Made 3-D Redundant">
            <a:extLst>
              <a:ext uri="{FF2B5EF4-FFF2-40B4-BE49-F238E27FC236}">
                <a16:creationId xmlns:a16="http://schemas.microsoft.com/office/drawing/2014/main" id="{E2B37BA9-3A2C-AC0B-6A81-0BB326693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8A710AF-CEF6-35F8-56B1-6E6CFDD0A15A}"/>
              </a:ext>
            </a:extLst>
          </p:cNvPr>
          <p:cNvSpPr/>
          <p:nvPr/>
        </p:nvSpPr>
        <p:spPr>
          <a:xfrm>
            <a:off x="-2002971" y="-4306528"/>
            <a:ext cx="16357600" cy="1539731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39F02C-5290-3C3D-9D78-A0130139DF4F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693E953-112D-3367-B542-84A61565EB31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47C6CF9-0B6A-D53F-AC34-F60D17525687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14EBC85-EEE4-143F-C22E-0A8A468ED14D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BC70BADF-46C1-EA1F-4DA2-95BB2705846F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D59478D-C33A-C60E-1F86-AC711C3D9AD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E9AE882-6A2D-F67E-8E57-E4D68D5A8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322486D-9F1B-E00F-0037-248966C9A707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290406F-A147-9A39-65DB-337658A0DF56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71A7C44-9F4D-64C6-3777-16E5AD99E017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2C52F32-4CF6-AFF4-C6AA-B4D02A31E23C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176D299-30F1-BC1F-EF66-C4768FB3EB6E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7D550E7-7119-38B6-2701-3594E81AFAA3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E81FFA1-112C-D0E6-4BDB-94B6F7CE9D15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28D28C25-75CD-9F11-A5E3-E5D6BCB983AD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7D76213-6120-EA82-4E8A-6C6D3E267E3F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9CC24B-EDBA-9E85-626A-C0FBB251BD32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4F941C2-4CC0-DCD1-0837-BDDC2D71887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9A2247C-31DE-4D18-D681-3910F7816E46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D3F92EA-9716-4574-C2AC-737B99B97E5C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5D90CF5-F84C-39DC-018C-716F00DE4BDE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20480" name="Group 20479">
            <a:extLst>
              <a:ext uri="{FF2B5EF4-FFF2-40B4-BE49-F238E27FC236}">
                <a16:creationId xmlns:a16="http://schemas.microsoft.com/office/drawing/2014/main" id="{C6CDEBF9-574F-350B-FEA2-81AAB678A099}"/>
              </a:ext>
            </a:extLst>
          </p:cNvPr>
          <p:cNvGrpSpPr/>
          <p:nvPr/>
        </p:nvGrpSpPr>
        <p:grpSpPr>
          <a:xfrm>
            <a:off x="1556990" y="6481980"/>
            <a:ext cx="9916220" cy="5154939"/>
            <a:chOff x="11772900" y="7112932"/>
            <a:chExt cx="9916220" cy="5154939"/>
          </a:xfrm>
        </p:grpSpPr>
        <p:grpSp>
          <p:nvGrpSpPr>
            <p:cNvPr id="20481" name="Group 20480">
              <a:extLst>
                <a:ext uri="{FF2B5EF4-FFF2-40B4-BE49-F238E27FC236}">
                  <a16:creationId xmlns:a16="http://schemas.microsoft.com/office/drawing/2014/main" id="{612B73B8-B5AE-D9DA-6A6E-C4CD8144CFC3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0484" name="Freeform: Shape 20483">
                <a:extLst>
                  <a:ext uri="{FF2B5EF4-FFF2-40B4-BE49-F238E27FC236}">
                    <a16:creationId xmlns:a16="http://schemas.microsoft.com/office/drawing/2014/main" id="{994F3367-1CF2-9C7D-4EC1-91D4AC8BA308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485" name="Rectangle 20484">
                <a:extLst>
                  <a:ext uri="{FF2B5EF4-FFF2-40B4-BE49-F238E27FC236}">
                    <a16:creationId xmlns:a16="http://schemas.microsoft.com/office/drawing/2014/main" id="{2FC6D780-7F44-F2EB-1AFD-C2B468D87AD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0483" name="Rectangle 20482">
              <a:extLst>
                <a:ext uri="{FF2B5EF4-FFF2-40B4-BE49-F238E27FC236}">
                  <a16:creationId xmlns:a16="http://schemas.microsoft.com/office/drawing/2014/main" id="{5E763826-EFEC-AA2A-A1A4-3A21FF583783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20489" name="Group 20488">
            <a:extLst>
              <a:ext uri="{FF2B5EF4-FFF2-40B4-BE49-F238E27FC236}">
                <a16:creationId xmlns:a16="http://schemas.microsoft.com/office/drawing/2014/main" id="{36BA61ED-AF0E-DD2F-507B-A7ED04CFEEC4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20488" name="Freeform: Shape 20487">
              <a:extLst>
                <a:ext uri="{FF2B5EF4-FFF2-40B4-BE49-F238E27FC236}">
                  <a16:creationId xmlns:a16="http://schemas.microsoft.com/office/drawing/2014/main" id="{47938808-400A-8DB3-CAC5-5C1F41355076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58DB9A9-F38E-C0EC-6B2E-36A36E84882A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6" name="Rectangle 20485">
              <a:extLst>
                <a:ext uri="{FF2B5EF4-FFF2-40B4-BE49-F238E27FC236}">
                  <a16:creationId xmlns:a16="http://schemas.microsoft.com/office/drawing/2014/main" id="{B6A27AA2-80BC-E962-5348-3697481CD914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966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 descr="The Matrix's Bullet Time Made 3-D Redundant">
            <a:extLst>
              <a:ext uri="{FF2B5EF4-FFF2-40B4-BE49-F238E27FC236}">
                <a16:creationId xmlns:a16="http://schemas.microsoft.com/office/drawing/2014/main" id="{D35E5386-D5E5-CE2A-A633-A48264769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1729566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56990" y="6481739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5C88DED-E251-7520-3944-51E96B5546A7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1860283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4" descr="The Matrix's Bullet Time Made 3-D Redundant">
            <a:extLst>
              <a:ext uri="{FF2B5EF4-FFF2-40B4-BE49-F238E27FC236}">
                <a16:creationId xmlns:a16="http://schemas.microsoft.com/office/drawing/2014/main" id="{ED20525B-CD72-A79A-886C-DE590109A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1681631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0" y="6472380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8A81803D-14DE-AF1F-C585-1C1740FC7841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410978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The Matrix's Bullet Time Made 3-D Redundant">
            <a:extLst>
              <a:ext uri="{FF2B5EF4-FFF2-40B4-BE49-F238E27FC236}">
                <a16:creationId xmlns:a16="http://schemas.microsoft.com/office/drawing/2014/main" id="{880AEABA-79E0-15D4-7A6A-0DEF6B52A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56990" y="1702564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46271" y="6472707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FBC28F23-3E74-B9C4-BDC9-DCD1E2265A7F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920442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978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The Matrix's Bullet Time Made 3-D Redundant">
            <a:extLst>
              <a:ext uri="{FF2B5EF4-FFF2-40B4-BE49-F238E27FC236}">
                <a16:creationId xmlns:a16="http://schemas.microsoft.com/office/drawing/2014/main" id="{2DB858BB-A37B-BFAB-49B2-C88566F52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52878" y="1695011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6492875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FC4145EE-A938-BBD4-D542-528621332D85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3240495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The Matrix's Bullet Time Made 3-D Redundant">
            <a:extLst>
              <a:ext uri="{FF2B5EF4-FFF2-40B4-BE49-F238E27FC236}">
                <a16:creationId xmlns:a16="http://schemas.microsoft.com/office/drawing/2014/main" id="{0C881238-B8B8-4C8C-D608-61D3FDBAC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from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1730133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IaC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5DEA2193-0FFE-7D7C-28C5-8366BAF312AE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527440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The Matrix's Bullet Time Made 3-D Redundant">
            <a:extLst>
              <a:ext uri="{FF2B5EF4-FFF2-40B4-BE49-F238E27FC236}">
                <a16:creationId xmlns:a16="http://schemas.microsoft.com/office/drawing/2014/main" id="{B1445A3C-3343-A192-4E2C-2ECB2F734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form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6492875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</a:t>
              </a:r>
              <a:r>
                <a:rPr lang="en-US" sz="5400" b="0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IaC</a:t>
              </a: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7003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07DCC69-10C0-3B48-61F3-271495BD2292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3993512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The Matrix's Bullet Time Made 3-D Redundant">
            <a:extLst>
              <a:ext uri="{FF2B5EF4-FFF2-40B4-BE49-F238E27FC236}">
                <a16:creationId xmlns:a16="http://schemas.microsoft.com/office/drawing/2014/main" id="{6C12F056-3164-2C5F-B990-A9DBDA316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532" y="-48455"/>
            <a:ext cx="13147920" cy="690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8BB90B-5D93-1D01-5B2D-6E447B02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4627F-BB0E-1A9F-4CDF-A50BBB99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36780B-E621-03FD-75F5-9D8867977173}"/>
              </a:ext>
            </a:extLst>
          </p:cNvPr>
          <p:cNvGrpSpPr/>
          <p:nvPr/>
        </p:nvGrpSpPr>
        <p:grpSpPr>
          <a:xfrm>
            <a:off x="1535551" y="6481739"/>
            <a:ext cx="9916220" cy="5155422"/>
            <a:chOff x="1113664" y="1732851"/>
            <a:chExt cx="9916220" cy="51554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A8B7107-E8E9-B74D-DFBE-CB1B5E0D789C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76B6E7B6-10D0-02F1-B537-176DDD202B7A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26AC987-502B-D782-E481-E231E642BF16}"/>
                  </a:ext>
                </a:extLst>
              </p:cNvPr>
              <p:cNvSpPr/>
              <p:nvPr/>
            </p:nvSpPr>
            <p:spPr>
              <a:xfrm>
                <a:off x="-7051215" y="-1022934"/>
                <a:ext cx="1200970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Reports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A84123-9913-13A1-8BAC-C505D89040CF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Simple reports: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jobs enabled?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Are configurations correct?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 the XE running?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62E4B8-AB38-1167-DE70-754FD378A0E4}"/>
              </a:ext>
            </a:extLst>
          </p:cNvPr>
          <p:cNvGrpSpPr/>
          <p:nvPr/>
        </p:nvGrpSpPr>
        <p:grpSpPr>
          <a:xfrm>
            <a:off x="1535551" y="6460549"/>
            <a:ext cx="9916220" cy="5197802"/>
            <a:chOff x="1113664" y="6456553"/>
            <a:chExt cx="9916220" cy="51978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7B9C5B-D9E3-B664-7CD6-B92B206B9F7F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68241E9-183F-4713-0273-7A67C8FFE704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A508F9E-AA51-71F4-4A2B-D60C215AE8F8}"/>
                  </a:ext>
                </a:extLst>
              </p:cNvPr>
              <p:cNvSpPr/>
              <p:nvPr/>
            </p:nvSpPr>
            <p:spPr>
              <a:xfrm>
                <a:off x="-5352753" y="1463971"/>
                <a:ext cx="116249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Changes</a:t>
                </a:r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493FF3-3F12-10A4-A739-F25378BEA2E2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Making simple changes: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Turning off a job.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Changing Configurations.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user.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889359-0803-1A6B-3105-4B6F6D8D1A70}"/>
              </a:ext>
            </a:extLst>
          </p:cNvPr>
          <p:cNvGrpSpPr/>
          <p:nvPr/>
        </p:nvGrpSpPr>
        <p:grpSpPr>
          <a:xfrm>
            <a:off x="1535551" y="6481739"/>
            <a:ext cx="9916220" cy="5337992"/>
            <a:chOff x="-8062736" y="6290445"/>
            <a:chExt cx="9916220" cy="533799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0F0B134-DFD4-005B-19BF-C73E24B6F948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3F869A1-01B7-F137-6175-FB9E9BBC1EEB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9409681-ED79-FF61-A39F-43F479448C13}"/>
                  </a:ext>
                </a:extLst>
              </p:cNvPr>
              <p:cNvSpPr/>
              <p:nvPr/>
            </p:nvSpPr>
            <p:spPr>
              <a:xfrm>
                <a:off x="-3999203" y="30428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Fixes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DEF89D-4BDD-6778-EDEE-C09A8AE9BCC6}"/>
                </a:ext>
              </a:extLst>
            </p:cNvPr>
            <p:cNvSpPr/>
            <p:nvPr/>
          </p:nvSpPr>
          <p:spPr>
            <a:xfrm>
              <a:off x="-7380467" y="738112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simple problems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Fixing a job command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databases off C:\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Moving </a:t>
              </a:r>
              <a:r>
                <a:rPr lang="en-US" sz="540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Tempdb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FF11E22-BF6C-045C-FEBB-5B7980CA2F16}"/>
              </a:ext>
            </a:extLst>
          </p:cNvPr>
          <p:cNvGrpSpPr/>
          <p:nvPr/>
        </p:nvGrpSpPr>
        <p:grpSpPr>
          <a:xfrm>
            <a:off x="1535551" y="6484767"/>
            <a:ext cx="9916220" cy="5162989"/>
            <a:chOff x="1590230" y="7104882"/>
            <a:chExt cx="9916220" cy="51629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B094953-E342-16B8-41C3-38B61135D5B0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ADA839-B55F-7AC5-D344-D72C004F554B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5F4F5D6-CD68-7E12-E00C-D183BE461827}"/>
                  </a:ext>
                </a:extLst>
              </p:cNvPr>
              <p:cNvSpPr/>
              <p:nvPr/>
            </p:nvSpPr>
            <p:spPr>
              <a:xfrm>
                <a:off x="-3205370" y="3376324"/>
                <a:ext cx="1274709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one offs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F70EFAA-AB1F-4E58-1CB9-2B3146CB6483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Occasional Tasks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a one-off schedule for a job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Copying jobs or users form another server.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7F24AE-26AE-C643-8166-A9562FF8B5E1}"/>
              </a:ext>
            </a:extLst>
          </p:cNvPr>
          <p:cNvGrpSpPr/>
          <p:nvPr/>
        </p:nvGrpSpPr>
        <p:grpSpPr>
          <a:xfrm>
            <a:off x="1535551" y="6492875"/>
            <a:ext cx="9916220" cy="5154939"/>
            <a:chOff x="11772900" y="7112932"/>
            <a:chExt cx="9916220" cy="515493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D5E50B-E838-33CD-EE68-6F45F552F262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28538F6-3771-BDD4-A4A1-543A1BEC31F7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856D31A-BD0B-B719-1564-D2664CD02505}"/>
                  </a:ext>
                </a:extLst>
              </p:cNvPr>
              <p:cNvSpPr/>
              <p:nvPr/>
            </p:nvSpPr>
            <p:spPr>
              <a:xfrm>
                <a:off x="-340631" y="4327875"/>
                <a:ext cx="133562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Rollouts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8B21F6D-B265-4AA1-6F98-241E8CA34B2C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Building IaaS solutions for maintenance and Installs.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Ola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Standard jobs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SQL installs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DF67A4-CC48-ED36-E270-44460C91B150}"/>
              </a:ext>
            </a:extLst>
          </p:cNvPr>
          <p:cNvGrpSpPr/>
          <p:nvPr/>
        </p:nvGrpSpPr>
        <p:grpSpPr>
          <a:xfrm>
            <a:off x="-6611519" y="2371271"/>
            <a:ext cx="7351748" cy="2191657"/>
            <a:chOff x="-6611519" y="2371271"/>
            <a:chExt cx="7351748" cy="2191657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A6970A-B9B6-F030-0E7A-5FDBB3F7845D}"/>
                </a:ext>
              </a:extLst>
            </p:cNvPr>
            <p:cNvSpPr/>
            <p:nvPr/>
          </p:nvSpPr>
          <p:spPr>
            <a:xfrm flipH="1">
              <a:off x="-6611519" y="2371271"/>
              <a:ext cx="7351748" cy="2191657"/>
            </a:xfrm>
            <a:custGeom>
              <a:avLst/>
              <a:gdLst>
                <a:gd name="connsiteX0" fmla="*/ 7351748 w 7351748"/>
                <a:gd name="connsiteY0" fmla="*/ 0 h 2191657"/>
                <a:gd name="connsiteX1" fmla="*/ 3741057 w 7351748"/>
                <a:gd name="connsiteY1" fmla="*/ 0 h 2191657"/>
                <a:gd name="connsiteX2" fmla="*/ 3609067 w 7351748"/>
                <a:gd name="connsiteY2" fmla="*/ 0 h 2191657"/>
                <a:gd name="connsiteX3" fmla="*/ 721168 w 7351748"/>
                <a:gd name="connsiteY3" fmla="*/ 0 h 2191657"/>
                <a:gd name="connsiteX4" fmla="*/ 721168 w 7351748"/>
                <a:gd name="connsiteY4" fmla="*/ 255587 h 2191657"/>
                <a:gd name="connsiteX5" fmla="*/ 120197 w 7351748"/>
                <a:gd name="connsiteY5" fmla="*/ 255587 h 2191657"/>
                <a:gd name="connsiteX6" fmla="*/ 0 w 7351748"/>
                <a:gd name="connsiteY6" fmla="*/ 378961 h 2191657"/>
                <a:gd name="connsiteX7" fmla="*/ 0 w 7351748"/>
                <a:gd name="connsiteY7" fmla="*/ 1689324 h 2191657"/>
                <a:gd name="connsiteX8" fmla="*/ 120197 w 7351748"/>
                <a:gd name="connsiteY8" fmla="*/ 1812698 h 2191657"/>
                <a:gd name="connsiteX9" fmla="*/ 721168 w 7351748"/>
                <a:gd name="connsiteY9" fmla="*/ 1812698 h 2191657"/>
                <a:gd name="connsiteX10" fmla="*/ 721168 w 7351748"/>
                <a:gd name="connsiteY10" fmla="*/ 2191657 h 2191657"/>
                <a:gd name="connsiteX11" fmla="*/ 3609067 w 7351748"/>
                <a:gd name="connsiteY11" fmla="*/ 2191657 h 2191657"/>
                <a:gd name="connsiteX12" fmla="*/ 3741057 w 7351748"/>
                <a:gd name="connsiteY12" fmla="*/ 2191657 h 2191657"/>
                <a:gd name="connsiteX13" fmla="*/ 7351748 w 7351748"/>
                <a:gd name="connsiteY13" fmla="*/ 2191657 h 21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51748" h="2191657">
                  <a:moveTo>
                    <a:pt x="7351748" y="0"/>
                  </a:moveTo>
                  <a:lnTo>
                    <a:pt x="3741057" y="0"/>
                  </a:lnTo>
                  <a:lnTo>
                    <a:pt x="3609067" y="0"/>
                  </a:lnTo>
                  <a:lnTo>
                    <a:pt x="721168" y="0"/>
                  </a:lnTo>
                  <a:lnTo>
                    <a:pt x="721168" y="255587"/>
                  </a:lnTo>
                  <a:lnTo>
                    <a:pt x="120197" y="255587"/>
                  </a:lnTo>
                  <a:lnTo>
                    <a:pt x="0" y="378961"/>
                  </a:lnTo>
                  <a:lnTo>
                    <a:pt x="0" y="1689324"/>
                  </a:lnTo>
                  <a:cubicBezTo>
                    <a:pt x="0" y="1757462"/>
                    <a:pt x="53814" y="1812698"/>
                    <a:pt x="120197" y="1812698"/>
                  </a:cubicBezTo>
                  <a:lnTo>
                    <a:pt x="721168" y="1812698"/>
                  </a:lnTo>
                  <a:lnTo>
                    <a:pt x="721168" y="2191657"/>
                  </a:lnTo>
                  <a:lnTo>
                    <a:pt x="3609067" y="2191657"/>
                  </a:lnTo>
                  <a:lnTo>
                    <a:pt x="3741057" y="2191657"/>
                  </a:lnTo>
                  <a:lnTo>
                    <a:pt x="7351748" y="2191657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480" name="Rectangle 20479">
              <a:extLst>
                <a:ext uri="{FF2B5EF4-FFF2-40B4-BE49-F238E27FC236}">
                  <a16:creationId xmlns:a16="http://schemas.microsoft.com/office/drawing/2014/main" id="{CDBBBAE4-50A2-2395-5331-92CF1A6939A7}"/>
                </a:ext>
              </a:extLst>
            </p:cNvPr>
            <p:cNvSpPr/>
            <p:nvPr/>
          </p:nvSpPr>
          <p:spPr>
            <a:xfrm rot="5400000" flipH="1">
              <a:off x="-119253" y="3158183"/>
              <a:ext cx="93006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rPr>
                <a:t>Tips</a:t>
              </a:r>
            </a:p>
          </p:txBody>
        </p:sp>
        <p:sp>
          <p:nvSpPr>
            <p:cNvPr id="20481" name="Rectangle 20480">
              <a:extLst>
                <a:ext uri="{FF2B5EF4-FFF2-40B4-BE49-F238E27FC236}">
                  <a16:creationId xmlns:a16="http://schemas.microsoft.com/office/drawing/2014/main" id="{C4B0F37C-D3F8-28D7-A559-FE3F8EFB2C3A}"/>
                </a:ext>
              </a:extLst>
            </p:cNvPr>
            <p:cNvSpPr/>
            <p:nvPr/>
          </p:nvSpPr>
          <p:spPr>
            <a:xfrm>
              <a:off x="-6380708" y="2589936"/>
              <a:ext cx="6380708" cy="175432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Script to window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Escaping</a:t>
              </a: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E8515C88-D783-8B0D-19F2-3FBB0A7865E4}"/>
              </a:ext>
            </a:extLst>
          </p:cNvPr>
          <p:cNvSpPr txBox="1">
            <a:spLocks/>
          </p:cNvSpPr>
          <p:nvPr/>
        </p:nvSpPr>
        <p:spPr>
          <a:xfrm>
            <a:off x="809951" y="-110869"/>
            <a:ext cx="10515600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Basic Automation</a:t>
            </a:r>
          </a:p>
        </p:txBody>
      </p:sp>
    </p:spTree>
    <p:extLst>
      <p:ext uri="{BB962C8B-B14F-4D97-AF65-F5344CB8AC3E}">
        <p14:creationId xmlns:p14="http://schemas.microsoft.com/office/powerpoint/2010/main" val="3313503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3007518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20555904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736850" y="224654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310817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2EDBD31C-363C-8D46-43A5-58A932E38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-2324100" y="-3924299"/>
            <a:ext cx="16840200" cy="1482090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197454-B70E-F6B4-F2F8-779260372C65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2D6944B-5328-D042-59BA-95C8CF8C1898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08C5E2F-D466-0A65-9029-3ACBA599FEA5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3DA4243-2079-6BAC-10E4-33A606221F46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C88BCC7-638C-F7E4-26A1-1FFD7194E936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9CE8E5D-729E-BF33-A8B0-63FE788734CA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0283F63-054A-196B-A7A0-DD3578262FF6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5654C19-F655-8CC3-D7B7-550F36A3656C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1BBE4F6-A3CB-BC65-BD6F-CC9069CB6BF0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FB986C7-037C-3A79-DA53-F0974C7EF33A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A435686-0091-3165-75EC-21563DA09D28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E01C996-0D88-7F42-EDF3-C9C4D4DEA51D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7C95F4-898C-5103-0E7C-845AC49245D6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05442D4A-B78F-6EDB-1BB9-9380F3AD2EC8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AF1EFEF-312F-F7BD-37CE-76C49B71E11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BD9AAFD-7DE2-FC72-A06C-A3BE6538D571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D22E05E-522A-4E86-EE00-D56E74F3E1F7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8E1AF10F-77F3-EB6C-0BA9-E48BC235CD15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EC27636-F63A-0557-76D5-04D814B530F0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9CA45C0-5D2A-37F1-A47F-9D56F3C2FD4A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1BA98FD-3AAD-D6AA-7BD7-0E66927D36C8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1CD5F26-7E93-2790-00C9-6F531B16F9D8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BC86FC4-12A1-F71C-6CAC-3133440FEB39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FBDFF37D-8AFD-8B30-8339-C163A58A6FF9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68EAE95-7D76-5443-7964-FF4DD8A06B42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3436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DC2E24C0-C32F-7058-760B-20DE920BE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1666476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BA687F26-9301-FABB-BA63-7819CBDB572C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4056141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8A100BFD-66E1-FF45-0BD6-3896CFB62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1600407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3DA2AFD-D822-70AB-E510-0EABAA89C318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794025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13516274-C25E-88AB-62B8-388CF5776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1617301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42FD98F9-F5E8-D4CA-9019-2288CEDA91C5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2333395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12192000" y="-295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7898" y="326528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pic>
        <p:nvPicPr>
          <p:cNvPr id="7" name="Picture 6" descr="PowerShell Empire. What is PowerShell Empire? | by Rajeev Ranjan | Medium">
            <a:extLst>
              <a:ext uri="{FF2B5EF4-FFF2-40B4-BE49-F238E27FC236}">
                <a16:creationId xmlns:a16="http://schemas.microsoft.com/office/drawing/2014/main" id="{7DB7CEF9-09CE-A6EC-5AA1-4DBA5AC87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 amt="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5" b="91855" l="9211" r="90351">
                        <a14:foregroundMark x1="12719" y1="65158" x2="13596" y2="31222"/>
                        <a14:foregroundMark x1="13596" y1="31222" x2="42982" y2="14027"/>
                        <a14:foregroundMark x1="42982" y1="14027" x2="73684" y2="20814"/>
                        <a14:foregroundMark x1="73684" y1="20814" x2="90351" y2="43891"/>
                        <a14:foregroundMark x1="90351" y1="43891" x2="76316" y2="83258"/>
                        <a14:foregroundMark x1="76316" y1="83258" x2="48246" y2="87783"/>
                        <a14:foregroundMark x1="48246" y1="87783" x2="24123" y2="73303"/>
                        <a14:foregroundMark x1="24123" y1="73303" x2="17982" y2="44796"/>
                        <a14:foregroundMark x1="17982" y1="44796" x2="32895" y2="25792"/>
                        <a14:foregroundMark x1="32895" y1="25792" x2="65351" y2="21267"/>
                        <a14:foregroundMark x1="65351" y1="21267" x2="76754" y2="51584"/>
                        <a14:foregroundMark x1="76754" y1="51584" x2="70175" y2="76923"/>
                        <a14:foregroundMark x1="70175" y1="76923" x2="38158" y2="69683"/>
                        <a14:foregroundMark x1="38158" y1="69683" x2="52193" y2="43891"/>
                        <a14:foregroundMark x1="52193" y1="43891" x2="55263" y2="57014"/>
                        <a14:foregroundMark x1="50877" y1="43439" x2="46930" y2="33937"/>
                        <a14:foregroundMark x1="44298" y1="34842" x2="38158" y2="28959"/>
                        <a14:foregroundMark x1="54825" y1="72851" x2="68421" y2="67873"/>
                        <a14:foregroundMark x1="47807" y1="91855" x2="26316" y2="84615"/>
                        <a14:foregroundMark x1="26316" y1="84615" x2="17982" y2="710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186" y="3632107"/>
            <a:ext cx="2672862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27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81E3CA4E-4260-2862-1726-68EBFDA48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1654958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BA96B8-6EF7-AD84-9D43-73FEBA3C099C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391925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0745E247-A2B1-98AC-15B8-A0E581DA1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1633976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22CE8B1-39E7-3139-DBD9-0481E6695AFF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281960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n the movie The Matrix, (1959) Neo stops a lot of bullets. This was not  CGI. Keanu Reeves himself insisted on doing this dangerous scene. He  politely said no to the bullets">
            <a:extLst>
              <a:ext uri="{FF2B5EF4-FFF2-40B4-BE49-F238E27FC236}">
                <a16:creationId xmlns:a16="http://schemas.microsoft.com/office/drawing/2014/main" id="{F4D9693E-4DE5-C280-4D50-2BE6B9DA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873" y="0"/>
            <a:ext cx="13081746" cy="688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C9E94A-B607-0FE9-8C21-879BC6A342DD}"/>
              </a:ext>
            </a:extLst>
          </p:cNvPr>
          <p:cNvGrpSpPr/>
          <p:nvPr/>
        </p:nvGrpSpPr>
        <p:grpSpPr>
          <a:xfrm>
            <a:off x="1356986" y="6444755"/>
            <a:ext cx="9916220" cy="5155422"/>
            <a:chOff x="1113664" y="1732851"/>
            <a:chExt cx="9916220" cy="51554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9246E26-7A41-1ECA-FD5D-67138AF56406}"/>
                </a:ext>
              </a:extLst>
            </p:cNvPr>
            <p:cNvGrpSpPr/>
            <p:nvPr/>
          </p:nvGrpSpPr>
          <p:grpSpPr>
            <a:xfrm>
              <a:off x="1113664" y="1732851"/>
              <a:ext cx="9916220" cy="5155422"/>
              <a:chOff x="-7138251" y="-1040436"/>
              <a:chExt cx="9916220" cy="5155422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6AFD713-FCC7-DB2C-873D-1FB73BF632F0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C63C4D0-506A-DCF3-6028-DCAC365B5C0E}"/>
                  </a:ext>
                </a:extLst>
              </p:cNvPr>
              <p:cNvSpPr/>
              <p:nvPr/>
            </p:nvSpPr>
            <p:spPr>
              <a:xfrm>
                <a:off x="-6827597" y="-1022934"/>
                <a:ext cx="753732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Files	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C8A1F1-E47D-DB79-CE1A-7352307992C5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Saving script outputs: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HTML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CSV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Etc.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9EAE0-027F-179F-DE66-8B5CC5418623}"/>
              </a:ext>
            </a:extLst>
          </p:cNvPr>
          <p:cNvGrpSpPr/>
          <p:nvPr/>
        </p:nvGrpSpPr>
        <p:grpSpPr>
          <a:xfrm>
            <a:off x="1356986" y="6431944"/>
            <a:ext cx="9916220" cy="5179257"/>
            <a:chOff x="1113664" y="6456553"/>
            <a:chExt cx="9916220" cy="517925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B0F55D-AC5B-82DA-962D-60C8FFD4621E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452888F9-72B0-099B-A802-07A7EB26666F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F211D18-2BD9-9131-8304-2356EC2AB412}"/>
                  </a:ext>
                </a:extLst>
              </p:cNvPr>
              <p:cNvSpPr/>
              <p:nvPr/>
            </p:nvSpPr>
            <p:spPr>
              <a:xfrm>
                <a:off x="-5240541" y="1463971"/>
                <a:ext cx="93807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Emails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F1CAB3-628C-7D1F-5DD1-6FEB2B2EC892}"/>
                </a:ext>
              </a:extLst>
            </p:cNvPr>
            <p:cNvSpPr/>
            <p:nvPr/>
          </p:nvSpPr>
          <p:spPr>
            <a:xfrm>
              <a:off x="1651804" y="7107556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Automating alerts and reporting via email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Attaching files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Adding content to the body of an email.</a:t>
              </a: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D61B22-A5D6-F6C6-BC46-080F5D0AC3E1}"/>
              </a:ext>
            </a:extLst>
          </p:cNvPr>
          <p:cNvGrpSpPr/>
          <p:nvPr/>
        </p:nvGrpSpPr>
        <p:grpSpPr>
          <a:xfrm>
            <a:off x="1356986" y="6420920"/>
            <a:ext cx="9916220" cy="5179257"/>
            <a:chOff x="-8062736" y="6290445"/>
            <a:chExt cx="9916220" cy="51792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DC7FC6-256F-73F1-6E6D-5464C4A037AC}"/>
                </a:ext>
              </a:extLst>
            </p:cNvPr>
            <p:cNvGrpSpPr/>
            <p:nvPr/>
          </p:nvGrpSpPr>
          <p:grpSpPr>
            <a:xfrm>
              <a:off x="-8062736" y="6290445"/>
              <a:ext cx="9916220" cy="5179257"/>
              <a:chOff x="-7264514" y="3037831"/>
              <a:chExt cx="9916220" cy="5179257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753B40-C1AF-4D71-9635-9A397C84B298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1EB019-EED1-E6AA-EDE8-4BB51BC1EAAF}"/>
                  </a:ext>
                </a:extLst>
              </p:cNvPr>
              <p:cNvSpPr/>
              <p:nvPr/>
            </p:nvSpPr>
            <p:spPr>
              <a:xfrm>
                <a:off x="-4256720" y="3043167"/>
                <a:ext cx="1417376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Schedules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4901D4D-411E-F261-9B3F-A4DD246AC0E5}"/>
                </a:ext>
              </a:extLst>
            </p:cNvPr>
            <p:cNvSpPr/>
            <p:nvPr/>
          </p:nvSpPr>
          <p:spPr>
            <a:xfrm>
              <a:off x="-7399441" y="692836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Calling a PowerShell script in task scheduler, offering scheduling.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Login reports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Configuration tracking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0BCC92-A1A1-34E9-741E-BCCC8AEC2583}"/>
              </a:ext>
            </a:extLst>
          </p:cNvPr>
          <p:cNvGrpSpPr/>
          <p:nvPr/>
        </p:nvGrpSpPr>
        <p:grpSpPr>
          <a:xfrm>
            <a:off x="1356986" y="6429053"/>
            <a:ext cx="9916220" cy="5162989"/>
            <a:chOff x="1590230" y="7104882"/>
            <a:chExt cx="9916220" cy="516298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1B6F7-7F2E-BE76-2503-734855E0EA0F}"/>
                </a:ext>
              </a:extLst>
            </p:cNvPr>
            <p:cNvGrpSpPr/>
            <p:nvPr/>
          </p:nvGrpSpPr>
          <p:grpSpPr>
            <a:xfrm>
              <a:off x="1590230" y="7104882"/>
              <a:ext cx="9916220" cy="5162989"/>
              <a:chOff x="-7808392" y="3336879"/>
              <a:chExt cx="9916220" cy="516298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ECC079E-C524-45E3-5F8E-C5EBF5259D78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1B8B354-3CD2-EFD8-1E82-D2559D78D191}"/>
                  </a:ext>
                </a:extLst>
              </p:cNvPr>
              <p:cNvSpPr/>
              <p:nvPr/>
            </p:nvSpPr>
            <p:spPr>
              <a:xfrm>
                <a:off x="-3143167" y="3350054"/>
                <a:ext cx="1149675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Loading</a:t>
                </a: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349F8A-18CA-8FAB-0C09-64BA0A590C05}"/>
                </a:ext>
              </a:extLst>
            </p:cNvPr>
            <p:cNvSpPr/>
            <p:nvPr/>
          </p:nvSpPr>
          <p:spPr>
            <a:xfrm>
              <a:off x="2148352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Taking the output of CSVs: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Loading proactive data into a master table.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Tracking metrics in a single location.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748EE-A7FE-6AE4-A546-B22843B4BC9E}"/>
              </a:ext>
            </a:extLst>
          </p:cNvPr>
          <p:cNvGrpSpPr/>
          <p:nvPr/>
        </p:nvGrpSpPr>
        <p:grpSpPr>
          <a:xfrm>
            <a:off x="1356986" y="6436374"/>
            <a:ext cx="9916220" cy="5154939"/>
            <a:chOff x="11772900" y="7112932"/>
            <a:chExt cx="9916220" cy="515493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4E4E468-16A6-9A90-4B29-3981F876927D}"/>
                </a:ext>
              </a:extLst>
            </p:cNvPr>
            <p:cNvGrpSpPr/>
            <p:nvPr/>
          </p:nvGrpSpPr>
          <p:grpSpPr>
            <a:xfrm>
              <a:off x="11772900" y="7112932"/>
              <a:ext cx="9916220" cy="5154939"/>
              <a:chOff x="-6417985" y="4306245"/>
              <a:chExt cx="9916220" cy="5154939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C2403C4-DBBD-A135-27CD-B8CF18ACA40F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683673-0A26-7BD5-74C0-9002D5042AE6}"/>
                  </a:ext>
                </a:extLst>
              </p:cNvPr>
              <p:cNvSpPr/>
              <p:nvPr/>
            </p:nvSpPr>
            <p:spPr>
              <a:xfrm>
                <a:off x="-109799" y="4327875"/>
                <a:ext cx="8739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Tools</a:t>
                </a: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7052A1-E74A-F6C8-7B2C-0DE83B9D7A87}"/>
                </a:ext>
              </a:extLst>
            </p:cNvPr>
            <p:cNvSpPr/>
            <p:nvPr/>
          </p:nvSpPr>
          <p:spPr>
            <a:xfrm>
              <a:off x="12523633" y="78715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Keeping tools up to date: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SSMS Quiet install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Community tools</a:t>
              </a: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857250" indent="-857250">
                <a:buFont typeface="Arial" panose="020B0604020202020204" pitchFamily="34" charset="0"/>
                <a:buChar char="•"/>
              </a:pP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F9311D6-20EA-004D-3D3A-126CDBB2F7C4}"/>
              </a:ext>
            </a:extLst>
          </p:cNvPr>
          <p:cNvSpPr txBox="1">
            <a:spLocks/>
          </p:cNvSpPr>
          <p:nvPr/>
        </p:nvSpPr>
        <p:spPr>
          <a:xfrm>
            <a:off x="274042" y="-445573"/>
            <a:ext cx="116439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3712196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1078233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chemeClr val="bg1"/>
                </a:solidFill>
                <a:latin typeface="Star Jedi" panose="040B0000000000000000" pitchFamily="82" charset="0"/>
              </a:rPr>
              <a:t>questions?</a:t>
            </a:r>
          </a:p>
        </p:txBody>
      </p:sp>
      <p:pic>
        <p:nvPicPr>
          <p:cNvPr id="3" name="Picture 2" descr="free star wars icons">
            <a:extLst>
              <a:ext uri="{FF2B5EF4-FFF2-40B4-BE49-F238E27FC236}">
                <a16:creationId xmlns:a16="http://schemas.microsoft.com/office/drawing/2014/main" id="{ADC4F38E-A790-92C7-5A5A-31BA50F471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714" y1="22095" x2="21714" y2="22095"/>
                        <a14:foregroundMark x1="46714" y1="20952" x2="46714" y2="20952"/>
                        <a14:foregroundMark x1="45714" y1="21905" x2="45714" y2="21905"/>
                        <a14:foregroundMark x1="54857" y1="19238" x2="54857" y2="19238"/>
                        <a14:foregroundMark x1="50429" y1="13905" x2="50429" y2="13905"/>
                        <a14:foregroundMark x1="47429" y1="16000" x2="47429" y2="16000"/>
                        <a14:foregroundMark x1="78143" y1="17333" x2="78143" y2="17333"/>
                        <a14:foregroundMark x1="75143" y1="21333" x2="75143" y2="21333"/>
                        <a14:foregroundMark x1="77429" y1="21143" x2="77429" y2="21143"/>
                        <a14:foregroundMark x1="76857" y1="24000" x2="76857" y2="24000"/>
                        <a14:foregroundMark x1="74286" y1="19619" x2="75143" y2="20000"/>
                        <a14:foregroundMark x1="75286" y1="73524" x2="75286" y2="73524"/>
                        <a14:foregroundMark x1="49714" y1="76190" x2="49714" y2="76190"/>
                        <a14:foregroundMark x1="50286" y1="71238" x2="50286" y2="71238"/>
                        <a14:foregroundMark x1="25143" y1="79619" x2="25143" y2="79619"/>
                        <a14:foregroundMark x1="28000" y1="78476" x2="28000" y2="78476"/>
                        <a14:foregroundMark x1="20571" y1="80190" x2="20571" y2="80190"/>
                        <a14:foregroundMark x1="30857" y1="51429" x2="30857" y2="51429"/>
                        <a14:foregroundMark x1="28143" y1="54095" x2="28143" y2="54095"/>
                        <a14:foregroundMark x1="33714" y1="46857" x2="33714" y2="46857"/>
                        <a14:foregroundMark x1="51143" y1="49143" x2="51143" y2="49143"/>
                        <a14:foregroundMark x1="51000" y1="46476" x2="51000" y2="46476"/>
                        <a14:foregroundMark x1="64000" y1="53333" x2="64000" y2="53333"/>
                        <a14:foregroundMark x1="65429" y1="50095" x2="65429" y2="50095"/>
                        <a14:foregroundMark x1="64571" y1="51429" x2="64571" y2="51429"/>
                        <a14:foregroundMark x1="64857" y1="50857" x2="64857" y2="50857"/>
                        <a14:foregroundMark x1="65571" y1="50667" x2="65571" y2="50667"/>
                        <a14:foregroundMark x1="67286" y1="47619" x2="67286" y2="47619"/>
                        <a14:foregroundMark x1="19429" y1="51429" x2="19429" y2="51429"/>
                        <a14:foregroundMark x1="12857" y1="52381" x2="12857" y2="52381"/>
                        <a14:foregroundMark x1="16286" y1="49143" x2="16286" y2="49143"/>
                        <a14:foregroundMark x1="16429" y1="44571" x2="16429" y2="44571"/>
                        <a14:foregroundMark x1="14571" y1="50286" x2="15714" y2="46095"/>
                        <a14:foregroundMark x1="18571" y1="51048" x2="17571" y2="4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55" t="65667" r="41717" b="13476"/>
          <a:stretch/>
        </p:blipFill>
        <p:spPr bwMode="auto">
          <a:xfrm>
            <a:off x="4235448" y="2505019"/>
            <a:ext cx="3981452" cy="403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611654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55134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3800" b="1" dirty="0">
                <a:solidFill>
                  <a:schemeClr val="bg1"/>
                </a:solidFill>
                <a:latin typeface="OCR A Extended" panose="02010509020102010303" pitchFamily="50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09024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14B0BD-FBF1-2668-A4EF-6189A50B077A}"/>
              </a:ext>
            </a:extLst>
          </p:cNvPr>
          <p:cNvSpPr/>
          <p:nvPr/>
        </p:nvSpPr>
        <p:spPr>
          <a:xfrm>
            <a:off x="0" y="979714"/>
            <a:ext cx="7112526" cy="58782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A0332D0-11CE-ACE2-DA1E-83F9C304B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285" y="1063315"/>
            <a:ext cx="6783603" cy="53824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latin typeface="OCR A Extended" panose="02010509020102010303" pitchFamily="50" charset="0"/>
              </a:rPr>
              <a:t>David Seis</a:t>
            </a:r>
          </a:p>
          <a:p>
            <a:r>
              <a:rPr lang="en-US" sz="2400" dirty="0"/>
              <a:t>DBA at Straight Path IT Solutions, LLC.</a:t>
            </a:r>
          </a:p>
          <a:p>
            <a:r>
              <a:rPr lang="en-US" sz="2400" dirty="0"/>
              <a:t>Blog -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tinyurl.com/SP-Blog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 err="1"/>
              <a:t>sp_CheckSecurity</a:t>
            </a:r>
            <a:r>
              <a:rPr lang="en-US" sz="2400" dirty="0"/>
              <a:t>  -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tinyurl.com/SP-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CheckSec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2400" dirty="0"/>
              <a:t>This Presentation </a:t>
            </a:r>
            <a:r>
              <a:rPr lang="en-US" sz="2400" dirty="0">
                <a:solidFill>
                  <a:srgbClr val="FF0000"/>
                </a:solidFill>
              </a:rPr>
              <a:t>-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tinyurl.com/dbapowershell</a:t>
            </a:r>
          </a:p>
          <a:p>
            <a:r>
              <a:rPr lang="en-US" sz="2400" dirty="0"/>
              <a:t>Auto Ola Rollout -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http://tinyurl.com/OlaBlog </a:t>
            </a:r>
          </a:p>
          <a:p>
            <a:r>
              <a:rPr lang="en-US" sz="2400" dirty="0"/>
              <a:t>Tampa SQL User group Leader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aka.ms/TSUG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https://www.DBATools.io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endParaRPr lang="en-US" sz="1800" dirty="0"/>
          </a:p>
        </p:txBody>
      </p:sp>
      <p:pic>
        <p:nvPicPr>
          <p:cNvPr id="9" name="Picture 8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F6411843-0127-3AC9-C171-0D429997BB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4" t="8994" r="21154" b="16670"/>
          <a:stretch/>
        </p:blipFill>
        <p:spPr>
          <a:xfrm>
            <a:off x="5239201" y="4588379"/>
            <a:ext cx="1590370" cy="2248678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697BE1-0D55-1C15-FFD9-76617ECA0B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539" y="5073454"/>
            <a:ext cx="2541556" cy="8380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68DE791-AD30-FFB5-14DD-104DDCB8932B}"/>
              </a:ext>
            </a:extLst>
          </p:cNvPr>
          <p:cNvSpPr txBox="1">
            <a:spLocks/>
          </p:cNvSpPr>
          <p:nvPr/>
        </p:nvSpPr>
        <p:spPr>
          <a:xfrm>
            <a:off x="-542039" y="-470604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i="1" dirty="0">
                <a:solidFill>
                  <a:schemeClr val="bg1"/>
                </a:solidFill>
                <a:latin typeface="OCR A Extended" panose="02010509020102010303" pitchFamily="50" charset="0"/>
              </a:rPr>
              <a:t>Thank You!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CD65248-D067-3B05-1782-959B70C80D9B}"/>
              </a:ext>
            </a:extLst>
          </p:cNvPr>
          <p:cNvSpPr/>
          <p:nvPr/>
        </p:nvSpPr>
        <p:spPr>
          <a:xfrm>
            <a:off x="-1748972" y="-3774358"/>
            <a:ext cx="15689943" cy="1448291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B60595-2A36-A7B3-67EA-075AA9163580}"/>
              </a:ext>
            </a:extLst>
          </p:cNvPr>
          <p:cNvSpPr/>
          <p:nvPr/>
        </p:nvSpPr>
        <p:spPr>
          <a:xfrm>
            <a:off x="418035" y="5934218"/>
            <a:ext cx="310623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linkedin.com/in/davidseis/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ABAA48-DE3D-5AD3-0082-B251F8CDA2D1}"/>
              </a:ext>
            </a:extLst>
          </p:cNvPr>
          <p:cNvSpPr/>
          <p:nvPr/>
        </p:nvSpPr>
        <p:spPr>
          <a:xfrm>
            <a:off x="416539" y="6282538"/>
            <a:ext cx="344959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David.Seis@straightpathsql.com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E8D06A-5B05-4EC7-A7C5-0F9D163FE87F}"/>
              </a:ext>
            </a:extLst>
          </p:cNvPr>
          <p:cNvSpPr/>
          <p:nvPr/>
        </p:nvSpPr>
        <p:spPr>
          <a:xfrm>
            <a:off x="8554669" y="6100627"/>
            <a:ext cx="343074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John 3:14-21</a:t>
            </a:r>
          </a:p>
        </p:txBody>
      </p:sp>
    </p:spTree>
    <p:extLst>
      <p:ext uri="{BB962C8B-B14F-4D97-AF65-F5344CB8AC3E}">
        <p14:creationId xmlns:p14="http://schemas.microsoft.com/office/powerpoint/2010/main" val="143735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AFE0C7F9-488E-72A0-3FEE-DD80F85E71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9631682">
            <a:off x="1751922" y="2423673"/>
            <a:ext cx="1697166" cy="1558564"/>
          </a:xfrm>
          <a:prstGeom prst="rect">
            <a:avLst/>
          </a:prstGeom>
        </p:spPr>
      </p:pic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6692900" y="0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798" y="326823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sp>
        <p:nvSpPr>
          <p:cNvPr id="8" name="AutoShape 6" descr="yoda3">
            <a:extLst>
              <a:ext uri="{FF2B5EF4-FFF2-40B4-BE49-F238E27FC236}">
                <a16:creationId xmlns:a16="http://schemas.microsoft.com/office/drawing/2014/main" id="{716BC562-FEE4-BFC2-EF55-C02D26EDA3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00">
        <p159:morph option="byObject"/>
      </p:transition>
    </mc:Choice>
    <mc:Fallback xmlns="">
      <p:transition spd="slow" advTm="7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72FF353-261F-3594-C33F-FBD7010B7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2629" cy="4351338"/>
          </a:xfrm>
        </p:spPr>
        <p:txBody>
          <a:bodyPr/>
          <a:lstStyle/>
          <a:p>
            <a:pPr>
              <a:buBlip>
                <a:blip r:embed="rId3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8BDEBDEE-018C-4BA9-9BE2-81CC15385D2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8839854" y="1764156"/>
            <a:ext cx="1697166" cy="1558564"/>
          </a:xfrm>
          <a:prstGeom prst="rect">
            <a:avLst/>
          </a:prstGeom>
        </p:spPr>
      </p:pic>
      <p:pic>
        <p:nvPicPr>
          <p:cNvPr id="14" name="Picture 13" descr="A brown rectangular object on a black background&#10;&#10;Description automatically generated">
            <a:extLst>
              <a:ext uri="{FF2B5EF4-FFF2-40B4-BE49-F238E27FC236}">
                <a16:creationId xmlns:a16="http://schemas.microsoft.com/office/drawing/2014/main" id="{BCBC7EC5-9EF0-A24E-9F34-52091E1C86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71566">
            <a:off x="7305497" y="5713592"/>
            <a:ext cx="1697166" cy="1558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3D6C0B-7C70-1B08-C9AE-FBC2CD6E2E50}"/>
              </a:ext>
            </a:extLst>
          </p:cNvPr>
          <p:cNvSpPr/>
          <p:nvPr/>
        </p:nvSpPr>
        <p:spPr>
          <a:xfrm>
            <a:off x="6692900" y="0"/>
            <a:ext cx="54991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840FF-43C3-9F4A-F6EE-F2692983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798" y="326823"/>
            <a:ext cx="4997759" cy="3102177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267DC6"/>
                </a:solidFill>
              </a:rPr>
              <a:t>How can we handle the growth in tasks and data estate, without the same growth on our teams?</a:t>
            </a:r>
          </a:p>
        </p:txBody>
      </p:sp>
      <p:sp>
        <p:nvSpPr>
          <p:cNvPr id="8" name="AutoShape 6" descr="yoda3">
            <a:extLst>
              <a:ext uri="{FF2B5EF4-FFF2-40B4-BE49-F238E27FC236}">
                <a16:creationId xmlns:a16="http://schemas.microsoft.com/office/drawing/2014/main" id="{716BC562-FEE4-BFC2-EF55-C02D26EDA3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PowerShell Empire. What is PowerShell Empire? | by Rajeev Ranjan | Medium">
            <a:extLst>
              <a:ext uri="{FF2B5EF4-FFF2-40B4-BE49-F238E27FC236}">
                <a16:creationId xmlns:a16="http://schemas.microsoft.com/office/drawing/2014/main" id="{D592508D-0D2D-1CFC-CEF0-9DD9F021F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5" b="91855" l="9211" r="90351">
                        <a14:foregroundMark x1="12719" y1="65158" x2="13596" y2="31222"/>
                        <a14:foregroundMark x1="13596" y1="31222" x2="42982" y2="14027"/>
                        <a14:foregroundMark x1="42982" y1="14027" x2="73684" y2="20814"/>
                        <a14:foregroundMark x1="73684" y1="20814" x2="90351" y2="43891"/>
                        <a14:foregroundMark x1="90351" y1="43891" x2="76316" y2="83258"/>
                        <a14:foregroundMark x1="76316" y1="83258" x2="48246" y2="87783"/>
                        <a14:foregroundMark x1="48246" y1="87783" x2="24123" y2="73303"/>
                        <a14:foregroundMark x1="24123" y1="73303" x2="17982" y2="44796"/>
                        <a14:foregroundMark x1="17982" y1="44796" x2="32895" y2="25792"/>
                        <a14:foregroundMark x1="32895" y1="25792" x2="65351" y2="21267"/>
                        <a14:foregroundMark x1="65351" y1="21267" x2="76754" y2="51584"/>
                        <a14:foregroundMark x1="76754" y1="51584" x2="70175" y2="76923"/>
                        <a14:foregroundMark x1="70175" y1="76923" x2="38158" y2="69683"/>
                        <a14:foregroundMark x1="38158" y1="69683" x2="52193" y2="43891"/>
                        <a14:foregroundMark x1="52193" y1="43891" x2="55263" y2="57014"/>
                        <a14:foregroundMark x1="50877" y1="43439" x2="46930" y2="33937"/>
                        <a14:foregroundMark x1="44298" y1="34842" x2="38158" y2="28959"/>
                        <a14:foregroundMark x1="54825" y1="72851" x2="68421" y2="67873"/>
                        <a14:foregroundMark x1="47807" y1="91855" x2="26316" y2="84615"/>
                        <a14:foregroundMark x1="26316" y1="84615" x2="17982" y2="710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086" y="3632402"/>
            <a:ext cx="2672862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273335"/>
      </p:ext>
    </p:extLst>
  </p:cSld>
  <p:clrMapOvr>
    <a:masterClrMapping/>
  </p:clrMapOvr>
  <p:transition spd="slow" advTm="3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34A97A7B-EBD7-82DF-10C9-E13D5BDB81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0997582"/>
                  </p:ext>
                </p:extLst>
              </p:nvPr>
            </p:nvGraphicFramePr>
            <p:xfrm rot="209598">
              <a:off x="283202" y="668538"/>
              <a:ext cx="1790939" cy="1529418"/>
            </p:xfrm>
            <a:graphic>
              <a:graphicData uri="http://schemas.microsoft.com/office/powerpoint/2016/sectionzoom">
                <psez:sectionZm>
                  <psez:sectionZmObj sectionId="{8625946E-BCDB-479B-BCDD-C7456541CEFB}">
                    <psez:zmPr id="{C32B09EB-ADCC-497F-A1A9-979A8A67ED4D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9598">
                          <a:off x="0" y="0"/>
                          <a:ext cx="1790939" cy="152941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Section Zoom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34A97A7B-EBD7-82DF-10C9-E13D5BDB81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9598">
                <a:off x="283202" y="668538"/>
                <a:ext cx="1790939" cy="152941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  <a:effectLst/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65FF4A6C-8BAC-4347-6479-666F89ECF0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695631"/>
                  </p:ext>
                </p:extLst>
              </p:nvPr>
            </p:nvGraphicFramePr>
            <p:xfrm rot="186789">
              <a:off x="2388174" y="4373745"/>
              <a:ext cx="1824137" cy="1476489"/>
            </p:xfrm>
            <a:graphic>
              <a:graphicData uri="http://schemas.microsoft.com/office/powerpoint/2016/sectionzoom">
                <psez:sectionZm>
                  <psez:sectionZmObj sectionId="{E2C33E24-1819-4551-9638-2DDBE3673BA7}">
                    <psez:zmPr id="{15EB2D0C-B69C-41C5-8ED7-D3B88C2AD63C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86789">
                          <a:off x="0" y="0"/>
                          <a:ext cx="1824137" cy="147648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6" name="Section Zoom 5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65FF4A6C-8BAC-4347-6479-666F89ECF0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86789">
                <a:off x="2388174" y="4373745"/>
                <a:ext cx="1824137" cy="147648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F2C105B0-97C7-6DB2-7EC8-9550E0D067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9008579"/>
                  </p:ext>
                </p:extLst>
              </p:nvPr>
            </p:nvGraphicFramePr>
            <p:xfrm>
              <a:off x="4503613" y="1024090"/>
              <a:ext cx="1665543" cy="1385736"/>
            </p:xfrm>
            <a:graphic>
              <a:graphicData uri="http://schemas.microsoft.com/office/powerpoint/2016/sectionzoom">
                <psez:sectionZm>
                  <psez:sectionZmObj sectionId="{576DDBB7-CE2A-4F01-B1E4-87037AED7E0B}">
                    <psez:zmPr id="{5A4C5124-3B34-4ACD-982F-8E1E25396135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65543" cy="138573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9" name="Section Zoom 8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F2C105B0-97C7-6DB2-7EC8-9550E0D067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03613" y="1024090"/>
                <a:ext cx="1665543" cy="138573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1" name="Section Zoom 10">
                <a:extLst>
                  <a:ext uri="{FF2B5EF4-FFF2-40B4-BE49-F238E27FC236}">
                    <a16:creationId xmlns:a16="http://schemas.microsoft.com/office/drawing/2014/main" id="{58C91E2E-7F9F-9E8B-9D1B-DAB2BB9CB8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3847429"/>
                  </p:ext>
                </p:extLst>
              </p:nvPr>
            </p:nvGraphicFramePr>
            <p:xfrm>
              <a:off x="6692637" y="2717140"/>
              <a:ext cx="1529251" cy="1423719"/>
            </p:xfrm>
            <a:graphic>
              <a:graphicData uri="http://schemas.microsoft.com/office/powerpoint/2016/sectionzoom">
                <psez:sectionZm>
                  <psez:sectionZmObj sectionId="{E40CBC17-E83E-4ABB-97D2-C5F7B3462B18}">
                    <psez:zmPr id="{D218E540-7051-4076-8930-7FA8E31D3507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29251" cy="1423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1" name="Section Zoom 1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58C91E2E-7F9F-9E8B-9D1B-DAB2BB9CB8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92637" y="2717140"/>
                <a:ext cx="1529251" cy="1423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A761E1-2AAC-A9C8-CDC5-CF275378242D}"/>
              </a:ext>
            </a:extLst>
          </p:cNvPr>
          <p:cNvCxnSpPr>
            <a:cxnSpLocks/>
          </p:cNvCxnSpPr>
          <p:nvPr/>
        </p:nvCxnSpPr>
        <p:spPr>
          <a:xfrm>
            <a:off x="1704975" y="1918313"/>
            <a:ext cx="1094894" cy="2358412"/>
          </a:xfrm>
          <a:prstGeom prst="line">
            <a:avLst/>
          </a:prstGeom>
          <a:ln w="762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09207C-5D5E-37F9-DC81-66106ADB4FB8}"/>
              </a:ext>
            </a:extLst>
          </p:cNvPr>
          <p:cNvCxnSpPr>
            <a:cxnSpLocks/>
          </p:cNvCxnSpPr>
          <p:nvPr/>
        </p:nvCxnSpPr>
        <p:spPr>
          <a:xfrm flipV="1">
            <a:off x="3759894" y="2532699"/>
            <a:ext cx="1307406" cy="1744026"/>
          </a:xfrm>
          <a:prstGeom prst="line">
            <a:avLst/>
          </a:prstGeom>
          <a:ln w="762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FF3792-2E4E-2954-5EA5-8A754DC601D9}"/>
              </a:ext>
            </a:extLst>
          </p:cNvPr>
          <p:cNvCxnSpPr>
            <a:cxnSpLocks/>
          </p:cNvCxnSpPr>
          <p:nvPr/>
        </p:nvCxnSpPr>
        <p:spPr>
          <a:xfrm>
            <a:off x="6254881" y="1900567"/>
            <a:ext cx="1031744" cy="701062"/>
          </a:xfrm>
          <a:prstGeom prst="line">
            <a:avLst/>
          </a:prstGeom>
          <a:ln w="762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72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2D0BB3E-15BF-42AB-A1D6-3CEE67B320E2}"/>
              </a:ext>
            </a:extLst>
          </p:cNvPr>
          <p:cNvSpPr/>
          <p:nvPr/>
        </p:nvSpPr>
        <p:spPr>
          <a:xfrm>
            <a:off x="2736850" y="59333"/>
            <a:ext cx="6718300" cy="6739334"/>
          </a:xfrm>
          <a:prstGeom prst="ellipse">
            <a:avLst/>
          </a:prstGeom>
          <a:solidFill>
            <a:schemeClr val="tx1">
              <a:alpha val="1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2872184" y="2379897"/>
            <a:ext cx="6447632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294262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203E8101-C252-9E43-46DA-2AF4674407CE}"/>
              </a:ext>
            </a:extLst>
          </p:cNvPr>
          <p:cNvSpPr/>
          <p:nvPr/>
        </p:nvSpPr>
        <p:spPr>
          <a:xfrm>
            <a:off x="-1798614" y="-4529944"/>
            <a:ext cx="15741650" cy="14916150"/>
          </a:xfrm>
          <a:prstGeom prst="ellipse">
            <a:avLst/>
          </a:prstGeom>
          <a:solidFill>
            <a:schemeClr val="tx1">
              <a:alpha val="1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9E20BC1E-CC34-F0EE-88DF-1E3850F49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10142" y="6454169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099BBE18-754D-8DDD-3188-325B5F817A97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7933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Download &quot;Trinity (The Matrix)&quot; wallpapers for mobile phone, free &quot;Trinity  (The Matrix)&quot; HD pictures">
            <a:extLst>
              <a:ext uri="{FF2B5EF4-FFF2-40B4-BE49-F238E27FC236}">
                <a16:creationId xmlns:a16="http://schemas.microsoft.com/office/drawing/2014/main" id="{07A77AF2-7DEB-6986-C6FB-E0E511C25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4"/>
            <a:ext cx="12192000" cy="75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38AC9970-B5A0-E55C-8959-187623C96308}"/>
              </a:ext>
            </a:extLst>
          </p:cNvPr>
          <p:cNvGrpSpPr/>
          <p:nvPr/>
        </p:nvGrpSpPr>
        <p:grpSpPr>
          <a:xfrm>
            <a:off x="1208765" y="1710460"/>
            <a:ext cx="9958287" cy="5155422"/>
            <a:chOff x="1071597" y="1732851"/>
            <a:chExt cx="9958287" cy="515542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F468EC-C66F-6B82-FF14-B5EBE25719AD}"/>
                </a:ext>
              </a:extLst>
            </p:cNvPr>
            <p:cNvGrpSpPr/>
            <p:nvPr/>
          </p:nvGrpSpPr>
          <p:grpSpPr>
            <a:xfrm>
              <a:off x="1071597" y="1732851"/>
              <a:ext cx="9958287" cy="5155422"/>
              <a:chOff x="-7180318" y="-1040436"/>
              <a:chExt cx="9958287" cy="515542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36EB4E1-47CD-B06C-2843-101993C93342}"/>
                  </a:ext>
                </a:extLst>
              </p:cNvPr>
              <p:cNvSpPr/>
              <p:nvPr/>
            </p:nvSpPr>
            <p:spPr>
              <a:xfrm>
                <a:off x="-7138251" y="-1040436"/>
                <a:ext cx="9916220" cy="5155422"/>
              </a:xfrm>
              <a:custGeom>
                <a:avLst/>
                <a:gdLst>
                  <a:gd name="connsiteX0" fmla="*/ 93519 w 9909836"/>
                  <a:gd name="connsiteY0" fmla="*/ 0 h 5155422"/>
                  <a:gd name="connsiteX1" fmla="*/ 1283299 w 9909836"/>
                  <a:gd name="connsiteY1" fmla="*/ 0 h 5155422"/>
                  <a:gd name="connsiteX2" fmla="*/ 1376818 w 9909836"/>
                  <a:gd name="connsiteY2" fmla="*/ 93519 h 5155422"/>
                  <a:gd name="connsiteX3" fmla="*/ 1376818 w 9909836"/>
                  <a:gd name="connsiteY3" fmla="*/ 366827 h 5155422"/>
                  <a:gd name="connsiteX4" fmla="*/ 9909836 w 9909836"/>
                  <a:gd name="connsiteY4" fmla="*/ 366827 h 5155422"/>
                  <a:gd name="connsiteX5" fmla="*/ 9909836 w 9909836"/>
                  <a:gd name="connsiteY5" fmla="*/ 5155422 h 5155422"/>
                  <a:gd name="connsiteX6" fmla="*/ 0 w 9909836"/>
                  <a:gd name="connsiteY6" fmla="*/ 5155422 h 5155422"/>
                  <a:gd name="connsiteX7" fmla="*/ 0 w 9909836"/>
                  <a:gd name="connsiteY7" fmla="*/ 561102 h 5155422"/>
                  <a:gd name="connsiteX8" fmla="*/ 0 w 9909836"/>
                  <a:gd name="connsiteY8" fmla="*/ 366827 h 5155422"/>
                  <a:gd name="connsiteX9" fmla="*/ 0 w 9909836"/>
                  <a:gd name="connsiteY9" fmla="*/ 93519 h 5155422"/>
                  <a:gd name="connsiteX10" fmla="*/ 93519 w 9909836"/>
                  <a:gd name="connsiteY10" fmla="*/ 0 h 5155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5422">
                    <a:moveTo>
                      <a:pt x="93519" y="0"/>
                    </a:moveTo>
                    <a:lnTo>
                      <a:pt x="1283299" y="0"/>
                    </a:lnTo>
                    <a:lnTo>
                      <a:pt x="1376818" y="93519"/>
                    </a:lnTo>
                    <a:lnTo>
                      <a:pt x="1376818" y="366827"/>
                    </a:lnTo>
                    <a:lnTo>
                      <a:pt x="9909836" y="366827"/>
                    </a:lnTo>
                    <a:lnTo>
                      <a:pt x="9909836" y="5155422"/>
                    </a:lnTo>
                    <a:lnTo>
                      <a:pt x="0" y="5155422"/>
                    </a:lnTo>
                    <a:lnTo>
                      <a:pt x="0" y="561102"/>
                    </a:lnTo>
                    <a:lnTo>
                      <a:pt x="0" y="366827"/>
                    </a:lnTo>
                    <a:lnTo>
                      <a:pt x="0" y="93519"/>
                    </a:lnTo>
                    <a:cubicBezTo>
                      <a:pt x="0" y="41870"/>
                      <a:pt x="41870" y="0"/>
                      <a:pt x="93519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A127BC6-0E2B-3FBA-0082-6C0F177F4634}"/>
                  </a:ext>
                </a:extLst>
              </p:cNvPr>
              <p:cNvSpPr/>
              <p:nvPr/>
            </p:nvSpPr>
            <p:spPr>
              <a:xfrm>
                <a:off x="-7180318" y="-1040436"/>
                <a:ext cx="140294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Commands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56C8A90-B48B-9BBA-9C7E-67A03170A0E7}"/>
                </a:ext>
              </a:extLst>
            </p:cNvPr>
            <p:cNvSpPr/>
            <p:nvPr/>
          </p:nvSpPr>
          <p:spPr>
            <a:xfrm>
              <a:off x="1513256" y="2569040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Commands (and functions)</a:t>
              </a:r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are similar in use and concept to SQL server stored procedures and functions.</a:t>
              </a: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68C42-D495-CDB5-D91E-41BC58267975}"/>
              </a:ext>
            </a:extLst>
          </p:cNvPr>
          <p:cNvGrpSpPr/>
          <p:nvPr/>
        </p:nvGrpSpPr>
        <p:grpSpPr>
          <a:xfrm>
            <a:off x="1275226" y="6432979"/>
            <a:ext cx="9916220" cy="5197802"/>
            <a:chOff x="1113664" y="6456553"/>
            <a:chExt cx="9916220" cy="519780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829DE89-2771-5341-456A-E027156BE5D9}"/>
                </a:ext>
              </a:extLst>
            </p:cNvPr>
            <p:cNvGrpSpPr/>
            <p:nvPr/>
          </p:nvGrpSpPr>
          <p:grpSpPr>
            <a:xfrm>
              <a:off x="1113664" y="6456553"/>
              <a:ext cx="9916220" cy="5179257"/>
              <a:chOff x="-6962077" y="1433267"/>
              <a:chExt cx="9916220" cy="517925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68DBD-E580-6B78-8B6B-641778B31681}"/>
                  </a:ext>
                </a:extLst>
              </p:cNvPr>
              <p:cNvSpPr/>
              <p:nvPr/>
            </p:nvSpPr>
            <p:spPr>
              <a:xfrm>
                <a:off x="-6962077" y="1433267"/>
                <a:ext cx="9916220" cy="5179257"/>
              </a:xfrm>
              <a:custGeom>
                <a:avLst/>
                <a:gdLst>
                  <a:gd name="connsiteX0" fmla="*/ 1589370 w 9909836"/>
                  <a:gd name="connsiteY0" fmla="*/ 0 h 5179257"/>
                  <a:gd name="connsiteX1" fmla="*/ 2779150 w 9909836"/>
                  <a:gd name="connsiteY1" fmla="*/ 0 h 5179257"/>
                  <a:gd name="connsiteX2" fmla="*/ 2872669 w 9909836"/>
                  <a:gd name="connsiteY2" fmla="*/ 93519 h 5179257"/>
                  <a:gd name="connsiteX3" fmla="*/ 2872669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1495851 w 9909836"/>
                  <a:gd name="connsiteY8" fmla="*/ 390662 h 5179257"/>
                  <a:gd name="connsiteX9" fmla="*/ 1495851 w 9909836"/>
                  <a:gd name="connsiteY9" fmla="*/ 93519 h 5179257"/>
                  <a:gd name="connsiteX10" fmla="*/ 1589370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1589370" y="0"/>
                    </a:moveTo>
                    <a:lnTo>
                      <a:pt x="2779150" y="0"/>
                    </a:lnTo>
                    <a:lnTo>
                      <a:pt x="2872669" y="93519"/>
                    </a:lnTo>
                    <a:lnTo>
                      <a:pt x="2872669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1495851" y="390662"/>
                    </a:lnTo>
                    <a:lnTo>
                      <a:pt x="1495851" y="93519"/>
                    </a:lnTo>
                    <a:cubicBezTo>
                      <a:pt x="1495851" y="41870"/>
                      <a:pt x="1537721" y="0"/>
                      <a:pt x="1589370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9C258A4-C730-40C8-3496-B8F1DC3241FD}"/>
                  </a:ext>
                </a:extLst>
              </p:cNvPr>
              <p:cNvSpPr/>
              <p:nvPr/>
            </p:nvSpPr>
            <p:spPr>
              <a:xfrm>
                <a:off x="-5512253" y="1463971"/>
                <a:ext cx="148149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Arguments</a:t>
                </a: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DD7EE-2AE6-A8DC-AC65-BCADDA20DB8B}"/>
                </a:ext>
              </a:extLst>
            </p:cNvPr>
            <p:cNvSpPr/>
            <p:nvPr/>
          </p:nvSpPr>
          <p:spPr>
            <a:xfrm>
              <a:off x="1653061" y="7407038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stored procedures, arguments can be used to change the behavior of a command.</a:t>
              </a:r>
              <a:endPara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marL="914400" indent="-914400">
                <a:buFont typeface="+mj-lt"/>
                <a:buAutoNum type="arabicPeriod"/>
              </a:pPr>
              <a:endPara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F58B050-5ED2-4CE6-5FEF-26F20C00803B}"/>
              </a:ext>
            </a:extLst>
          </p:cNvPr>
          <p:cNvGrpSpPr/>
          <p:nvPr/>
        </p:nvGrpSpPr>
        <p:grpSpPr>
          <a:xfrm>
            <a:off x="1277305" y="6430334"/>
            <a:ext cx="9916220" cy="5179257"/>
            <a:chOff x="-3279645" y="4582644"/>
            <a:chExt cx="9916220" cy="517925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99FD925-2DB7-5C70-EE5D-0A295395F33A}"/>
                </a:ext>
              </a:extLst>
            </p:cNvPr>
            <p:cNvGrpSpPr/>
            <p:nvPr/>
          </p:nvGrpSpPr>
          <p:grpSpPr>
            <a:xfrm>
              <a:off x="-3279645" y="4582644"/>
              <a:ext cx="9916220" cy="5179257"/>
              <a:chOff x="-7264514" y="3037831"/>
              <a:chExt cx="9916220" cy="5179257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2552661-D088-FF77-4C99-22044AE204D2}"/>
                  </a:ext>
                </a:extLst>
              </p:cNvPr>
              <p:cNvSpPr/>
              <p:nvPr/>
            </p:nvSpPr>
            <p:spPr>
              <a:xfrm>
                <a:off x="-7264514" y="3037831"/>
                <a:ext cx="9916220" cy="5179257"/>
              </a:xfrm>
              <a:custGeom>
                <a:avLst/>
                <a:gdLst>
                  <a:gd name="connsiteX0" fmla="*/ 3085221 w 9909836"/>
                  <a:gd name="connsiteY0" fmla="*/ 0 h 5179257"/>
                  <a:gd name="connsiteX1" fmla="*/ 4275001 w 9909836"/>
                  <a:gd name="connsiteY1" fmla="*/ 0 h 5179257"/>
                  <a:gd name="connsiteX2" fmla="*/ 4368520 w 9909836"/>
                  <a:gd name="connsiteY2" fmla="*/ 93519 h 5179257"/>
                  <a:gd name="connsiteX3" fmla="*/ 4368520 w 9909836"/>
                  <a:gd name="connsiteY3" fmla="*/ 390662 h 5179257"/>
                  <a:gd name="connsiteX4" fmla="*/ 9909836 w 9909836"/>
                  <a:gd name="connsiteY4" fmla="*/ 390662 h 5179257"/>
                  <a:gd name="connsiteX5" fmla="*/ 9909836 w 9909836"/>
                  <a:gd name="connsiteY5" fmla="*/ 5179257 h 5179257"/>
                  <a:gd name="connsiteX6" fmla="*/ 0 w 9909836"/>
                  <a:gd name="connsiteY6" fmla="*/ 5179257 h 5179257"/>
                  <a:gd name="connsiteX7" fmla="*/ 0 w 9909836"/>
                  <a:gd name="connsiteY7" fmla="*/ 390662 h 5179257"/>
                  <a:gd name="connsiteX8" fmla="*/ 2991702 w 9909836"/>
                  <a:gd name="connsiteY8" fmla="*/ 390662 h 5179257"/>
                  <a:gd name="connsiteX9" fmla="*/ 2991702 w 9909836"/>
                  <a:gd name="connsiteY9" fmla="*/ 93519 h 5179257"/>
                  <a:gd name="connsiteX10" fmla="*/ 3085221 w 9909836"/>
                  <a:gd name="connsiteY10" fmla="*/ 0 h 51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79257">
                    <a:moveTo>
                      <a:pt x="3085221" y="0"/>
                    </a:moveTo>
                    <a:lnTo>
                      <a:pt x="4275001" y="0"/>
                    </a:lnTo>
                    <a:lnTo>
                      <a:pt x="4368520" y="93519"/>
                    </a:lnTo>
                    <a:lnTo>
                      <a:pt x="4368520" y="390662"/>
                    </a:lnTo>
                    <a:lnTo>
                      <a:pt x="9909836" y="390662"/>
                    </a:lnTo>
                    <a:lnTo>
                      <a:pt x="9909836" y="5179257"/>
                    </a:lnTo>
                    <a:lnTo>
                      <a:pt x="0" y="5179257"/>
                    </a:lnTo>
                    <a:lnTo>
                      <a:pt x="0" y="390662"/>
                    </a:lnTo>
                    <a:lnTo>
                      <a:pt x="2991702" y="390662"/>
                    </a:lnTo>
                    <a:lnTo>
                      <a:pt x="2991702" y="93519"/>
                    </a:lnTo>
                    <a:cubicBezTo>
                      <a:pt x="2991702" y="41870"/>
                      <a:pt x="3033572" y="0"/>
                      <a:pt x="308522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1F2113C-8025-91FB-A33E-71BCCF6C120F}"/>
                  </a:ext>
                </a:extLst>
              </p:cNvPr>
              <p:cNvSpPr/>
              <p:nvPr/>
            </p:nvSpPr>
            <p:spPr>
              <a:xfrm>
                <a:off x="-4318201" y="3042822"/>
                <a:ext cx="1407758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 err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vARiABLES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1C1F1E3-1CBA-1D0D-539C-9E55671722F6}"/>
                </a:ext>
              </a:extLst>
            </p:cNvPr>
            <p:cNvSpPr/>
            <p:nvPr/>
          </p:nvSpPr>
          <p:spPr>
            <a:xfrm>
              <a:off x="-2724808" y="5636100"/>
              <a:ext cx="9165487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914400" indent="-914400">
                <a:buAutoNum type="arabicPeriod"/>
              </a:pPr>
              <a:r>
                <a:rPr lang="en-US" sz="6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Typically $ defined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Declared but flexible</a:t>
              </a:r>
            </a:p>
            <a:p>
              <a:pPr marL="914400" indent="-914400">
                <a:buAutoNum type="arabicPeriod"/>
              </a:pPr>
              <a:r>
                <a:rPr lang="en-US" sz="6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Session persistent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3968B6-093C-FC35-8CE4-1FAA93665A76}"/>
              </a:ext>
            </a:extLst>
          </p:cNvPr>
          <p:cNvGrpSpPr/>
          <p:nvPr/>
        </p:nvGrpSpPr>
        <p:grpSpPr>
          <a:xfrm>
            <a:off x="1236071" y="6444141"/>
            <a:ext cx="9916220" cy="5154939"/>
            <a:chOff x="3825634" y="-2604727"/>
            <a:chExt cx="9916220" cy="515493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3329019-CA04-2FB8-7053-8B518CB42D4C}"/>
                </a:ext>
              </a:extLst>
            </p:cNvPr>
            <p:cNvGrpSpPr/>
            <p:nvPr/>
          </p:nvGrpSpPr>
          <p:grpSpPr>
            <a:xfrm>
              <a:off x="3825634" y="-2604727"/>
              <a:ext cx="9916220" cy="5154939"/>
              <a:chOff x="-6417985" y="4306245"/>
              <a:chExt cx="9916220" cy="5154939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96D7CE0-FB85-0938-5B30-7FA1C8FC2F04}"/>
                  </a:ext>
                </a:extLst>
              </p:cNvPr>
              <p:cNvSpPr/>
              <p:nvPr/>
            </p:nvSpPr>
            <p:spPr>
              <a:xfrm>
                <a:off x="-6417985" y="4306245"/>
                <a:ext cx="9916220" cy="5154939"/>
              </a:xfrm>
              <a:custGeom>
                <a:avLst/>
                <a:gdLst>
                  <a:gd name="connsiteX0" fmla="*/ 6109522 w 9909836"/>
                  <a:gd name="connsiteY0" fmla="*/ 0 h 5154939"/>
                  <a:gd name="connsiteX1" fmla="*/ 7299302 w 9909836"/>
                  <a:gd name="connsiteY1" fmla="*/ 0 h 5154939"/>
                  <a:gd name="connsiteX2" fmla="*/ 7392821 w 9909836"/>
                  <a:gd name="connsiteY2" fmla="*/ 93519 h 5154939"/>
                  <a:gd name="connsiteX3" fmla="*/ 7392821 w 9909836"/>
                  <a:gd name="connsiteY3" fmla="*/ 366344 h 5154939"/>
                  <a:gd name="connsiteX4" fmla="*/ 9909836 w 9909836"/>
                  <a:gd name="connsiteY4" fmla="*/ 366344 h 5154939"/>
                  <a:gd name="connsiteX5" fmla="*/ 9909836 w 9909836"/>
                  <a:gd name="connsiteY5" fmla="*/ 5154939 h 5154939"/>
                  <a:gd name="connsiteX6" fmla="*/ 0 w 9909836"/>
                  <a:gd name="connsiteY6" fmla="*/ 5154939 h 5154939"/>
                  <a:gd name="connsiteX7" fmla="*/ 0 w 9909836"/>
                  <a:gd name="connsiteY7" fmla="*/ 366344 h 5154939"/>
                  <a:gd name="connsiteX8" fmla="*/ 6016003 w 9909836"/>
                  <a:gd name="connsiteY8" fmla="*/ 366344 h 5154939"/>
                  <a:gd name="connsiteX9" fmla="*/ 6016003 w 9909836"/>
                  <a:gd name="connsiteY9" fmla="*/ 93519 h 5154939"/>
                  <a:gd name="connsiteX10" fmla="*/ 6109522 w 9909836"/>
                  <a:gd name="connsiteY10" fmla="*/ 0 h 515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54939">
                    <a:moveTo>
                      <a:pt x="6109522" y="0"/>
                    </a:moveTo>
                    <a:lnTo>
                      <a:pt x="7299302" y="0"/>
                    </a:lnTo>
                    <a:lnTo>
                      <a:pt x="7392821" y="93519"/>
                    </a:lnTo>
                    <a:lnTo>
                      <a:pt x="7392821" y="366344"/>
                    </a:lnTo>
                    <a:lnTo>
                      <a:pt x="9909836" y="366344"/>
                    </a:lnTo>
                    <a:lnTo>
                      <a:pt x="9909836" y="5154939"/>
                    </a:lnTo>
                    <a:lnTo>
                      <a:pt x="0" y="5154939"/>
                    </a:lnTo>
                    <a:lnTo>
                      <a:pt x="0" y="366344"/>
                    </a:lnTo>
                    <a:lnTo>
                      <a:pt x="6016003" y="366344"/>
                    </a:lnTo>
                    <a:lnTo>
                      <a:pt x="6016003" y="93519"/>
                    </a:lnTo>
                    <a:cubicBezTo>
                      <a:pt x="6016003" y="41870"/>
                      <a:pt x="6057873" y="0"/>
                      <a:pt x="6109522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4B5D277-57D8-74D7-8655-E4041F2ADAD8}"/>
                  </a:ext>
                </a:extLst>
              </p:cNvPr>
              <p:cNvSpPr/>
              <p:nvPr/>
            </p:nvSpPr>
            <p:spPr>
              <a:xfrm>
                <a:off x="-278918" y="4327875"/>
                <a:ext cx="121219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0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Modules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2AAD40-B7C2-EF71-B1CE-1E82944E6414}"/>
                </a:ext>
              </a:extLst>
            </p:cNvPr>
            <p:cNvSpPr/>
            <p:nvPr/>
          </p:nvSpPr>
          <p:spPr>
            <a:xfrm>
              <a:off x="4443004" y="-1878147"/>
              <a:ext cx="9165487" cy="37856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60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Similar to Ola, First Responder, Etc. These are groups of commands you can use </a:t>
              </a:r>
              <a:r>
                <a:rPr lang="en-US" sz="6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after installing.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BBF777-BBE6-D2AF-3D12-A064A2DBC996}"/>
              </a:ext>
            </a:extLst>
          </p:cNvPr>
          <p:cNvGrpSpPr/>
          <p:nvPr/>
        </p:nvGrpSpPr>
        <p:grpSpPr>
          <a:xfrm>
            <a:off x="1275226" y="6430839"/>
            <a:ext cx="9916220" cy="5162989"/>
            <a:chOff x="3389444" y="4677458"/>
            <a:chExt cx="9916220" cy="516298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F4F5424-6659-3F33-9A2E-6292867DEFD1}"/>
                </a:ext>
              </a:extLst>
            </p:cNvPr>
            <p:cNvGrpSpPr/>
            <p:nvPr/>
          </p:nvGrpSpPr>
          <p:grpSpPr>
            <a:xfrm>
              <a:off x="3389444" y="4677458"/>
              <a:ext cx="9916220" cy="5162989"/>
              <a:chOff x="-7808392" y="3336879"/>
              <a:chExt cx="9916220" cy="5162989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574C433-C9A3-21BB-4D8A-51C1C8874C24}"/>
                  </a:ext>
                </a:extLst>
              </p:cNvPr>
              <p:cNvSpPr/>
              <p:nvPr/>
            </p:nvSpPr>
            <p:spPr>
              <a:xfrm>
                <a:off x="-7808392" y="3336879"/>
                <a:ext cx="9916220" cy="5162989"/>
              </a:xfrm>
              <a:custGeom>
                <a:avLst/>
                <a:gdLst>
                  <a:gd name="connsiteX0" fmla="*/ 4613671 w 9909836"/>
                  <a:gd name="connsiteY0" fmla="*/ 0 h 5162989"/>
                  <a:gd name="connsiteX1" fmla="*/ 5803451 w 9909836"/>
                  <a:gd name="connsiteY1" fmla="*/ 0 h 5162989"/>
                  <a:gd name="connsiteX2" fmla="*/ 5896970 w 9909836"/>
                  <a:gd name="connsiteY2" fmla="*/ 93519 h 5162989"/>
                  <a:gd name="connsiteX3" fmla="*/ 5896970 w 9909836"/>
                  <a:gd name="connsiteY3" fmla="*/ 374394 h 5162989"/>
                  <a:gd name="connsiteX4" fmla="*/ 9909836 w 9909836"/>
                  <a:gd name="connsiteY4" fmla="*/ 374394 h 5162989"/>
                  <a:gd name="connsiteX5" fmla="*/ 9909836 w 9909836"/>
                  <a:gd name="connsiteY5" fmla="*/ 5162989 h 5162989"/>
                  <a:gd name="connsiteX6" fmla="*/ 0 w 9909836"/>
                  <a:gd name="connsiteY6" fmla="*/ 5162989 h 5162989"/>
                  <a:gd name="connsiteX7" fmla="*/ 0 w 9909836"/>
                  <a:gd name="connsiteY7" fmla="*/ 374394 h 5162989"/>
                  <a:gd name="connsiteX8" fmla="*/ 4520152 w 9909836"/>
                  <a:gd name="connsiteY8" fmla="*/ 374394 h 5162989"/>
                  <a:gd name="connsiteX9" fmla="*/ 4520152 w 9909836"/>
                  <a:gd name="connsiteY9" fmla="*/ 93519 h 5162989"/>
                  <a:gd name="connsiteX10" fmla="*/ 4613671 w 9909836"/>
                  <a:gd name="connsiteY10" fmla="*/ 0 h 5162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09836" h="5162989">
                    <a:moveTo>
                      <a:pt x="4613671" y="0"/>
                    </a:moveTo>
                    <a:lnTo>
                      <a:pt x="5803451" y="0"/>
                    </a:lnTo>
                    <a:lnTo>
                      <a:pt x="5896970" y="93519"/>
                    </a:lnTo>
                    <a:lnTo>
                      <a:pt x="5896970" y="374394"/>
                    </a:lnTo>
                    <a:lnTo>
                      <a:pt x="9909836" y="374394"/>
                    </a:lnTo>
                    <a:lnTo>
                      <a:pt x="9909836" y="5162989"/>
                    </a:lnTo>
                    <a:lnTo>
                      <a:pt x="0" y="5162989"/>
                    </a:lnTo>
                    <a:lnTo>
                      <a:pt x="0" y="374394"/>
                    </a:lnTo>
                    <a:lnTo>
                      <a:pt x="4520152" y="374394"/>
                    </a:lnTo>
                    <a:lnTo>
                      <a:pt x="4520152" y="93519"/>
                    </a:lnTo>
                    <a:cubicBezTo>
                      <a:pt x="4520152" y="41870"/>
                      <a:pt x="4562022" y="0"/>
                      <a:pt x="4613671" y="0"/>
                    </a:cubicBez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F275DB-2327-771A-9C16-85C5AE2E3610}"/>
                  </a:ext>
                </a:extLst>
              </p:cNvPr>
              <p:cNvSpPr/>
              <p:nvPr/>
            </p:nvSpPr>
            <p:spPr>
              <a:xfrm>
                <a:off x="-3011407" y="3376324"/>
                <a:ext cx="886781" cy="3385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ar Jedi" panose="040B0000000000000000" pitchFamily="82" charset="0"/>
                  </a:rPr>
                  <a:t>Piping</a:t>
                </a:r>
                <a:endParaRPr lang="en-US" sz="1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ar Jedi" panose="040B0000000000000000" pitchFamily="82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327310-A5A5-8E92-490C-CBE9FFB784C1}"/>
                </a:ext>
              </a:extLst>
            </p:cNvPr>
            <p:cNvSpPr/>
            <p:nvPr/>
          </p:nvSpPr>
          <p:spPr>
            <a:xfrm>
              <a:off x="3933573" y="5472985"/>
              <a:ext cx="9165487" cy="424731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5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pipe “|” is the way to take the results of one command and give it as input into another command (chaining work)</a:t>
              </a:r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4806FC7C-D533-7687-F119-B9215F35F758}"/>
              </a:ext>
            </a:extLst>
          </p:cNvPr>
          <p:cNvSpPr txBox="1">
            <a:spLocks/>
          </p:cNvSpPr>
          <p:nvPr/>
        </p:nvSpPr>
        <p:spPr>
          <a:xfrm>
            <a:off x="807442" y="0"/>
            <a:ext cx="10577116" cy="2098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OCR A Extended" panose="02010509020102010303" pitchFamily="50" charset="0"/>
              </a:rPr>
              <a:t>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5802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13620</TotalTime>
  <Words>2036</Words>
  <Application>Microsoft Office PowerPoint</Application>
  <PresentationFormat>Widescreen</PresentationFormat>
  <Paragraphs>484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Aptos</vt:lpstr>
      <vt:lpstr>Aptos Display</vt:lpstr>
      <vt:lpstr>Arial</vt:lpstr>
      <vt:lpstr>OCR A Extended</vt:lpstr>
      <vt:lpstr>Star Jedi</vt:lpstr>
      <vt:lpstr>Office Theme</vt:lpstr>
      <vt:lpstr>Intro to PowerShell Automation for the SQL Server DBA</vt:lpstr>
      <vt:lpstr>PowerPoint Presentation</vt:lpstr>
      <vt:lpstr>How can we handle the growth in tasks and data estate, without the same growth on our teams?</vt:lpstr>
      <vt:lpstr>How can we handle the growth in tasks and data estate, without the same growth on our teams?</vt:lpstr>
      <vt:lpstr>How can we handle the growth in tasks and data estate, without the same growth on our teams?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SQL Server DBA Problems with PowerShell</dc:title>
  <dc:creator>David Seis</dc:creator>
  <cp:lastModifiedBy>David Seis</cp:lastModifiedBy>
  <cp:revision>35</cp:revision>
  <dcterms:created xsi:type="dcterms:W3CDTF">2024-01-10T20:13:54Z</dcterms:created>
  <dcterms:modified xsi:type="dcterms:W3CDTF">2024-06-29T17:14:40Z</dcterms:modified>
</cp:coreProperties>
</file>

<file path=docProps/thumbnail.jpeg>
</file>